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erif Display" charset="1" panose="00000000000000000000"/>
      <p:regular r:id="rId16"/>
    </p:embeddedFont>
    <p:embeddedFont>
      <p:font typeface="Inter Medium" charset="1" panose="02000503000000020004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i.org/10.1007/s10109-022-00380-y" TargetMode="External" Type="http://schemas.openxmlformats.org/officeDocument/2006/relationships/hyperlink"/><Relationship Id="rId3" Target="https://doi.org/10.52547/jgit.9.2.105." TargetMode="External" Type="http://schemas.openxmlformats.org/officeDocument/2006/relationships/hyperlink"/><Relationship Id="rId4" Target="https://doi.org/10.1016/j.aap.2021.106503" TargetMode="External" Type="http://schemas.openxmlformats.org/officeDocument/2006/relationships/hyperlink"/><Relationship Id="rId5" Target="https://doi.org/10.1016/j.scitotenv.2021.152836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h_0FszJg.mp4" Type="http://schemas.openxmlformats.org/officeDocument/2006/relationships/video"/><Relationship Id="rId4" Target="../media/VAGh_0FszJg.mp4" Type="http://schemas.microsoft.com/office/2007/relationships/media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2412" y="449625"/>
            <a:ext cx="7263176" cy="3168561"/>
          </a:xfrm>
          <a:custGeom>
            <a:avLst/>
            <a:gdLst/>
            <a:ahLst/>
            <a:cxnLst/>
            <a:rect r="r" b="b" t="t" l="l"/>
            <a:pathLst>
              <a:path h="3168561" w="7263176">
                <a:moveTo>
                  <a:pt x="0" y="0"/>
                </a:moveTo>
                <a:lnTo>
                  <a:pt x="7263176" y="0"/>
                </a:lnTo>
                <a:lnTo>
                  <a:pt x="7263176" y="3168561"/>
                </a:lnTo>
                <a:lnTo>
                  <a:pt x="0" y="316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008711"/>
            <a:ext cx="18288000" cy="4079880"/>
            <a:chOff x="0" y="0"/>
            <a:chExt cx="4816593" cy="10745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074536"/>
            </a:xfrm>
            <a:custGeom>
              <a:avLst/>
              <a:gdLst/>
              <a:ahLst/>
              <a:cxnLst/>
              <a:rect r="r" b="b" t="t" l="l"/>
              <a:pathLst>
                <a:path h="10745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4536"/>
                  </a:lnTo>
                  <a:lnTo>
                    <a:pt x="0" y="1074536"/>
                  </a:lnTo>
                  <a:close/>
                </a:path>
              </a:pathLst>
            </a:custGeom>
            <a:solidFill>
              <a:srgbClr val="7C12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11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89213" y="6018623"/>
            <a:ext cx="14109575" cy="2386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6412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Identifying hard stop &amp; momentary stop using vehicle trajectory dataset</a:t>
            </a:r>
          </a:p>
          <a:p>
            <a:pPr algn="ctr" marL="0" indent="0" lvl="0">
              <a:lnSpc>
                <a:spcPts val="615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201776" y="4653886"/>
            <a:ext cx="11884447" cy="473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6"/>
              </a:lnSpc>
            </a:pPr>
            <a:r>
              <a:rPr lang="en-US" b="true" sz="366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CSE523 : Machine Learning   |   The Overfitters</a:t>
            </a:r>
          </a:p>
        </p:txBody>
      </p:sp>
      <p:sp>
        <p:nvSpPr>
          <p:cNvPr name="AutoShape 8" id="8"/>
          <p:cNvSpPr/>
          <p:nvPr/>
        </p:nvSpPr>
        <p:spPr>
          <a:xfrm>
            <a:off x="5897880" y="5535592"/>
            <a:ext cx="64922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0971" y="8711426"/>
            <a:ext cx="2570942" cy="77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929" b="true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Jinil Savaj</a:t>
            </a:r>
          </a:p>
          <a:p>
            <a:pPr algn="ctr" marL="0" indent="0" lvl="0">
              <a:lnSpc>
                <a:spcPts val="2520"/>
              </a:lnSpc>
            </a:pPr>
            <a:r>
              <a:rPr lang="en-US" b="true" sz="2049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AU2240159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21923" y="8709635"/>
            <a:ext cx="3025204" cy="77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929" b="true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Karan Prajapati</a:t>
            </a:r>
          </a:p>
          <a:p>
            <a:pPr algn="ctr" marL="0" indent="0" lvl="0">
              <a:lnSpc>
                <a:spcPts val="2520"/>
              </a:lnSpc>
            </a:pPr>
            <a:r>
              <a:rPr lang="en-US" b="true" sz="2049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AU2240161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7061" y="8711426"/>
            <a:ext cx="3025204" cy="77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929" b="true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Jay Raval</a:t>
            </a:r>
          </a:p>
          <a:p>
            <a:pPr algn="ctr" marL="0" indent="0" lvl="0">
              <a:lnSpc>
                <a:spcPts val="2520"/>
              </a:lnSpc>
            </a:pPr>
            <a:r>
              <a:rPr lang="en-US" b="true" sz="2049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AU2240151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6503" y="8711426"/>
            <a:ext cx="3025204" cy="77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929" b="true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Vishesh Bhatia</a:t>
            </a:r>
          </a:p>
          <a:p>
            <a:pPr algn="ctr" marL="0" indent="0" lvl="0">
              <a:lnSpc>
                <a:spcPts val="2520"/>
              </a:lnSpc>
            </a:pPr>
            <a:r>
              <a:rPr lang="en-US" b="true" sz="2049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AU2240027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6293" y="8711426"/>
            <a:ext cx="3025204" cy="77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929" b="true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Meet Suthar</a:t>
            </a:r>
          </a:p>
          <a:p>
            <a:pPr algn="ctr" marL="0" indent="0" lvl="0">
              <a:lnSpc>
                <a:spcPts val="2520"/>
              </a:lnSpc>
            </a:pPr>
            <a:r>
              <a:rPr lang="en-US" b="true" sz="2049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AU2240198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4" id="4"/>
            <p:cNvSpPr/>
            <p:nvPr/>
          </p:nvSpPr>
          <p:spPr>
            <a:xfrm>
              <a:off x="5789174" y="651007"/>
              <a:ext cx="16019066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2400"/>
              <a:ext cx="5789174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References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66152" y="2305532"/>
            <a:ext cx="16293148" cy="13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36" indent="-274068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V. Patel, M. Maleki, Mehdi Kargar, J. Chen, and H. Maoh, “A cluster-driven classification approach to truck stop location identification using passive GPS data,” Journal of Geographical Systems, vol. 24, no. 4, pp. 1–21, Jun. 2022, doi: </a:t>
            </a:r>
            <a:r>
              <a:rPr lang="en-US" sz="2538" u="sng">
                <a:solidFill>
                  <a:srgbClr val="2914D6"/>
                </a:solidFill>
                <a:latin typeface="Inter"/>
                <a:ea typeface="Inter"/>
                <a:cs typeface="Inter"/>
                <a:sym typeface="Inter"/>
                <a:hlinkClick r:id="rId2" tooltip="https://doi.org/10.1007/s10109-022-00380-y"/>
              </a:rPr>
              <a:t>https://doi.org/10.1007/s10109-022-00380-y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3120" y="3948739"/>
            <a:ext cx="16293148" cy="178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36" indent="-274068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Negin Masnabadi, Farhad Hosseinali, and Zahra Bahramian, “Developing a spatial and temporal density-based clustering algorithm to extract stop locations from the user’s trajectory,” Journal of Geospatial Information Technology, vol. 9, no. 2, pp. 105–128, Oct. 2021, doi: </a:t>
            </a:r>
            <a:r>
              <a:rPr lang="en-US" sz="2538" u="sng">
                <a:solidFill>
                  <a:srgbClr val="2914D6"/>
                </a:solidFill>
                <a:latin typeface="Inter"/>
                <a:ea typeface="Inter"/>
                <a:cs typeface="Inter"/>
                <a:sym typeface="Inter"/>
                <a:hlinkClick r:id="rId3" tooltip="https://doi.org/10.52547/jgit.9.2.105."/>
              </a:rPr>
              <a:t>https://doi.org/10.52547/jgit.9.2.105.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3120" y="6041334"/>
            <a:ext cx="16293148" cy="132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37" indent="-274069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Y. Hu, Y. Li, H. Huang, J. Lee, C. Yuan, and G. Zou, “A high-resolution trajectory data driven method for real-time evaluation of traffic safety,” Accident Analysis &amp; Prevention, vol. 165, p. 106503, Feb. 2022, doi: </a:t>
            </a:r>
            <a:r>
              <a:rPr lang="en-US" sz="2538" u="sng">
                <a:solidFill>
                  <a:srgbClr val="2914D6"/>
                </a:solidFill>
                <a:latin typeface="Inter"/>
                <a:ea typeface="Inter"/>
                <a:cs typeface="Inter"/>
                <a:sym typeface="Inter"/>
                <a:hlinkClick r:id="rId4" tooltip="https://doi.org/10.1016/j.aap.2021.106503"/>
              </a:rPr>
              <a:t>https://doi.org/10.1016/j.aap.2021.106503</a:t>
            </a: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120" y="7682765"/>
            <a:ext cx="16293148" cy="132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137" indent="-274069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G. Y. Oukawa, P. Krecl, and A. C. Targino, “Fine-scale modeling of the urban heat island: A comparison of multiple linear regression and ran dom forest approaches,” Science of The Total Environment, vol. 815, p. 152836, Apr. 2022, doi: </a:t>
            </a:r>
            <a:r>
              <a:rPr lang="en-US" sz="2538" u="sng">
                <a:solidFill>
                  <a:srgbClr val="2914D6"/>
                </a:solidFill>
                <a:latin typeface="Inter"/>
                <a:ea typeface="Inter"/>
                <a:cs typeface="Inter"/>
                <a:sym typeface="Inter"/>
                <a:hlinkClick r:id="rId5" tooltip="https://doi.org/10.1016/j.scitotenv.2021.152836"/>
              </a:rPr>
              <a:t>https://doi.org/10.1016/j.scitotenv.2021.152836</a:t>
            </a:r>
            <a:r>
              <a:rPr lang="en-US" sz="25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172970" y="1247678"/>
            <a:ext cx="9149120" cy="0"/>
          </a:xfrm>
          <a:prstGeom prst="line">
            <a:avLst/>
          </a:prstGeom>
          <a:ln cap="rnd" w="47625">
            <a:solidFill>
              <a:srgbClr val="44464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36624" y="9053577"/>
            <a:ext cx="3860833" cy="1274139"/>
          </a:xfrm>
          <a:custGeom>
            <a:avLst/>
            <a:gdLst/>
            <a:ahLst/>
            <a:cxnLst/>
            <a:rect r="r" b="b" t="t" l="l"/>
            <a:pathLst>
              <a:path h="1274139" w="3860833">
                <a:moveTo>
                  <a:pt x="0" y="0"/>
                </a:moveTo>
                <a:lnTo>
                  <a:pt x="3860833" y="0"/>
                </a:lnTo>
                <a:lnTo>
                  <a:pt x="3860833" y="1274139"/>
                </a:lnTo>
                <a:lnTo>
                  <a:pt x="0" y="127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5723" y="2410345"/>
            <a:ext cx="16563577" cy="643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569" indent="-320284" lvl="1">
              <a:lnSpc>
                <a:spcPts val="3441"/>
              </a:lnSpc>
              <a:buFont typeface="Arial"/>
              <a:buChar char="•"/>
            </a:pPr>
            <a:r>
              <a:rPr lang="en-US" b="true" sz="2966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Given a dataset containing extracted vehicle trajectories at a signalized intersection to analyze different stopping behaviors.</a:t>
            </a:r>
          </a:p>
          <a:p>
            <a:pPr algn="just">
              <a:lnSpc>
                <a:spcPts val="3441"/>
              </a:lnSpc>
            </a:pPr>
          </a:p>
          <a:p>
            <a:pPr algn="just" marL="640569" indent="-320284" lvl="1">
              <a:lnSpc>
                <a:spcPts val="3441"/>
              </a:lnSpc>
              <a:buFont typeface="Arial"/>
              <a:buChar char="•"/>
            </a:pPr>
            <a:r>
              <a:rPr lang="en-US" b="true" sz="2966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At intersections, we assume drivers follow traffic signals, leading to vehicles stopping and restarting at red lights, which we classify as a momentary stop.</a:t>
            </a:r>
          </a:p>
          <a:p>
            <a:pPr algn="just">
              <a:lnSpc>
                <a:spcPts val="3441"/>
              </a:lnSpc>
            </a:pPr>
          </a:p>
          <a:p>
            <a:pPr algn="just" marL="640569" indent="-320284" lvl="1">
              <a:lnSpc>
                <a:spcPts val="3441"/>
              </a:lnSpc>
              <a:buFont typeface="Arial"/>
              <a:buChar char="•"/>
            </a:pPr>
            <a:r>
              <a:rPr lang="en-US" b="true" sz="2966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Some vehicles remain stationary for an extended period, such as parked vehicles, representing a hard stop.</a:t>
            </a:r>
          </a:p>
          <a:p>
            <a:pPr algn="just">
              <a:lnSpc>
                <a:spcPts val="3441"/>
              </a:lnSpc>
            </a:pPr>
          </a:p>
          <a:p>
            <a:pPr algn="just" marL="640569" indent="-320284" lvl="1">
              <a:lnSpc>
                <a:spcPts val="3441"/>
              </a:lnSpc>
              <a:buFont typeface="Arial"/>
              <a:buChar char="•"/>
            </a:pPr>
            <a:r>
              <a:rPr lang="en-US" b="true" sz="2966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There are vehicles that continue moving without stopping, categorized as moving vehicles.</a:t>
            </a:r>
          </a:p>
          <a:p>
            <a:pPr algn="just">
              <a:lnSpc>
                <a:spcPts val="3441"/>
              </a:lnSpc>
            </a:pPr>
          </a:p>
          <a:p>
            <a:pPr algn="just" marL="640569" indent="-320284" lvl="1">
              <a:lnSpc>
                <a:spcPts val="3441"/>
              </a:lnSpc>
              <a:buFont typeface="Arial"/>
              <a:buChar char="•"/>
            </a:pPr>
            <a:r>
              <a:rPr lang="en-US" b="true" sz="2966">
                <a:solidFill>
                  <a:srgbClr val="444645"/>
                </a:solidFill>
                <a:latin typeface="Inter Medium"/>
                <a:ea typeface="Inter Medium"/>
                <a:cs typeface="Inter Medium"/>
                <a:sym typeface="Inter Medium"/>
              </a:rPr>
              <a:t>Our objective is to develop a machine learning model to accurately distinguish between these three conditions using trajectory data.</a:t>
            </a:r>
          </a:p>
          <a:p>
            <a:pPr algn="just" marL="0" indent="0" lvl="0">
              <a:lnSpc>
                <a:spcPts val="34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910" y="911823"/>
            <a:ext cx="7207060" cy="82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6"/>
              </a:lnSpc>
            </a:pPr>
            <a:r>
              <a:rPr lang="en-US" sz="6412">
                <a:solidFill>
                  <a:srgbClr val="7C121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3" id="3"/>
            <p:cNvSpPr/>
            <p:nvPr/>
          </p:nvSpPr>
          <p:spPr>
            <a:xfrm>
              <a:off x="9154374" y="651007"/>
              <a:ext cx="12653866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9056866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Literature Survey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5910" y="2381250"/>
          <a:ext cx="16307336" cy="6886575"/>
        </p:xfrm>
        <a:graphic>
          <a:graphicData uri="http://schemas.openxmlformats.org/drawingml/2006/table">
            <a:tbl>
              <a:tblPr/>
              <a:tblGrid>
                <a:gridCol w="3079803"/>
                <a:gridCol w="3346564"/>
                <a:gridCol w="4370436"/>
                <a:gridCol w="5510532"/>
              </a:tblGrid>
              <a:tr h="1079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3F3A3F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Author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3F3A3F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Published Year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3F3A3F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Publication Title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3F3A3F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Key Findings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47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V. Patel, M. Maleki, Mehdi Kargar, J. Chen, and H. Maoh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June. 2022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 cluster-driven classification approach to truck stop location identification using passive GPS data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DBSCAN clustering for stop identification, feature-based classification, Random Forest classifier achieving 97% accuracy for primary stops, 83% overall accuracy, and 92% prediction accuracy for primary stops.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2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Negin Masnabadi, Farhad Hosseinali, and Zahra Bahramian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October. 2021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Developing a spatial and temporal density-based clustering algorithm to extract stop locations from the user’s trajectory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Enhanced DBSCAN with spatial-temporal indices, solved round trip issue, improved cluster detection, and achieved 94.06% accuracy in identifying holidays.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65910" y="2877442"/>
          <a:ext cx="7567805" cy="5862298"/>
        </p:xfrm>
        <a:graphic>
          <a:graphicData uri="http://schemas.openxmlformats.org/drawingml/2006/table">
            <a:tbl>
              <a:tblPr/>
              <a:tblGrid>
                <a:gridCol w="1261301"/>
                <a:gridCol w="1261301"/>
                <a:gridCol w="1261301"/>
                <a:gridCol w="1261301"/>
                <a:gridCol w="1261301"/>
                <a:gridCol w="1261301"/>
              </a:tblGrid>
              <a:tr h="592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frameNo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trackID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left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top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w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h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155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2019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417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154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376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153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949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1267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0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152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1426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1596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2466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1534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150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337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6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149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1462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846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82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1855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62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147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2023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1035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2"/>
                        </a:lnSpc>
                        <a:defRPr/>
                      </a:pPr>
                      <a:r>
                        <a:rPr lang="en-US" sz="193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lang="en-US" sz="1100"/>
                    </a:p>
                  </a:txBody>
                  <a:tcPr marL="64349" marR="64349" marT="64349" marB="64349" anchor="ctr">
                    <a:lnL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774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5" id="5"/>
            <p:cNvSpPr/>
            <p:nvPr/>
          </p:nvSpPr>
          <p:spPr>
            <a:xfrm>
              <a:off x="9251882" y="651007"/>
              <a:ext cx="12556358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9251882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Dataset Discussion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5910" y="1612109"/>
            <a:ext cx="10330466" cy="8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4898">
                <a:solidFill>
                  <a:srgbClr val="3F3A3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Initial Dataset Without Correction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21370" y="2917712"/>
            <a:ext cx="8267070" cy="611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frameNo: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Represents the frame number in the video sequence.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Each frame corresponds to a single image captured at a specific timestamp.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trackID: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A unique identifier assigned to each detected vehicle.  Useful for tracking the trajectory of each vehicle over time.</a:t>
            </a:r>
          </a:p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left:</a:t>
            </a:r>
            <a:r>
              <a:rPr lang="en-US" sz="2479">
                <a:solidFill>
                  <a:srgbClr val="7C121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The x-coordinate (in pixels) of the top-left corner of the vehicle’s bounding box. </a:t>
            </a:r>
          </a:p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top: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The y-coordinate (in pixels) of the top-left corner of the vehicle’s bounding box.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w (width):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The width of the bounding box (in pixels). </a:t>
            </a:r>
          </a:p>
          <a:p>
            <a:pPr algn="l" marL="535360" indent="-267680" lvl="1">
              <a:lnSpc>
                <a:spcPts val="3471"/>
              </a:lnSpc>
              <a:buFont typeface="Arial"/>
              <a:buChar char="•"/>
            </a:pPr>
            <a:r>
              <a:rPr lang="en-US" b="true" sz="2479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h (height):</a:t>
            </a:r>
            <a:r>
              <a:rPr lang="en-US" sz="247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79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The height of the bounding box (in pixels).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3" id="3"/>
            <p:cNvSpPr/>
            <p:nvPr/>
          </p:nvSpPr>
          <p:spPr>
            <a:xfrm>
              <a:off x="9251882" y="651007"/>
              <a:ext cx="12556358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9251882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Dataset Discussion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5910" y="3085732"/>
          <a:ext cx="9447929" cy="6172568"/>
        </p:xfrm>
        <a:graphic>
          <a:graphicData uri="http://schemas.openxmlformats.org/drawingml/2006/table">
            <a:tbl>
              <a:tblPr/>
              <a:tblGrid>
                <a:gridCol w="989943"/>
                <a:gridCol w="989943"/>
                <a:gridCol w="989943"/>
                <a:gridCol w="1287426"/>
                <a:gridCol w="945320"/>
                <a:gridCol w="1391545"/>
                <a:gridCol w="796579"/>
                <a:gridCol w="975069"/>
                <a:gridCol w="1082163"/>
              </a:tblGrid>
              <a:tr h="10127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Center X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Center Y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Overall CLS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Distance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Velocity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Acceleration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Speed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Avg Velocity 50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Avg Velocity 100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1027.5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1000.04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2.45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NaN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25.26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3.0048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3.1587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256.5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1026.5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998.58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-1.46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-3.92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23.68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3.0176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3.632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265.5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1027.5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1002.29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3.72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5.18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32.6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3.1547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3.562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 gridSpan="9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 gridSpan="9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1003.76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1.47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-2.25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27.06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3.1341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3.0058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1027.5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1005.29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1.53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0.06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25.26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3.1696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3.8912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1028.5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1011.22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0.52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-2.32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27.24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3.1578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3.7541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7812898" y="97642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57080" y="3038107"/>
            <a:ext cx="6665010" cy="623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Center X / Center Y: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epresent the position coordinates of the vehicle in t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he frame.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Overall CLS: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Identifies the type of object.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Distance:</a:t>
            </a:r>
            <a:r>
              <a:rPr lang="en-US" sz="2232">
                <a:solidFill>
                  <a:srgbClr val="7C121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Represents the distance covered by the vehicle.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Velocity: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Measures the vehicle's current speed at a given moment.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Acceleration: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Tracks changes in velocity, which helps in identifying sudden stops or quick acceleration.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Speed: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Similar to velocity but represent average speed or filtered values.</a:t>
            </a:r>
          </a:p>
          <a:p>
            <a:pPr algn="l" marL="482018" indent="-241009" lvl="1">
              <a:lnSpc>
                <a:spcPts val="3125"/>
              </a:lnSpc>
              <a:buFont typeface="Arial"/>
              <a:buChar char="•"/>
            </a:pPr>
            <a:r>
              <a:rPr lang="en-US" b="true" sz="2232">
                <a:solidFill>
                  <a:srgbClr val="7C1214"/>
                </a:solidFill>
                <a:latin typeface="Inter Bold"/>
                <a:ea typeface="Inter Bold"/>
                <a:cs typeface="Inter Bold"/>
                <a:sym typeface="Inter Bold"/>
              </a:rPr>
              <a:t>Avg Velocity 50 / Avg Velocity 100:</a:t>
            </a:r>
            <a:r>
              <a:rPr lang="en-US" sz="223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Represent</a:t>
            </a:r>
            <a:r>
              <a:rPr lang="en-US" sz="2232">
                <a:solidFill>
                  <a:srgbClr val="1A1919"/>
                </a:solidFill>
                <a:latin typeface="Inter"/>
                <a:ea typeface="Inter"/>
                <a:cs typeface="Inter"/>
                <a:sym typeface="Inter"/>
              </a:rPr>
              <a:t> averaged velocity readings over the last 50 and 100 samples, respectively, providing smoother data trends.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910" y="1621634"/>
            <a:ext cx="10330466" cy="8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7"/>
              </a:lnSpc>
            </a:pPr>
            <a:r>
              <a:rPr lang="en-US" sz="4898">
                <a:solidFill>
                  <a:srgbClr val="3F3A3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Final Dataset With Correction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3" id="3"/>
            <p:cNvSpPr/>
            <p:nvPr/>
          </p:nvSpPr>
          <p:spPr>
            <a:xfrm>
              <a:off x="5090557" y="651007"/>
              <a:ext cx="16717683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5090557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Approach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3880" y="3563949"/>
            <a:ext cx="4455975" cy="3080193"/>
          </a:xfrm>
          <a:custGeom>
            <a:avLst/>
            <a:gdLst/>
            <a:ahLst/>
            <a:cxnLst/>
            <a:rect r="r" b="b" t="t" l="l"/>
            <a:pathLst>
              <a:path h="3080193" w="4455975">
                <a:moveTo>
                  <a:pt x="0" y="0"/>
                </a:moveTo>
                <a:lnTo>
                  <a:pt x="4455975" y="0"/>
                </a:lnTo>
                <a:lnTo>
                  <a:pt x="4455975" y="3080192"/>
                </a:lnTo>
                <a:lnTo>
                  <a:pt x="0" y="308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4946" y="6756721"/>
            <a:ext cx="4448242" cy="3074847"/>
          </a:xfrm>
          <a:custGeom>
            <a:avLst/>
            <a:gdLst/>
            <a:ahLst/>
            <a:cxnLst/>
            <a:rect r="r" b="b" t="t" l="l"/>
            <a:pathLst>
              <a:path h="3074847" w="4448242">
                <a:moveTo>
                  <a:pt x="0" y="0"/>
                </a:moveTo>
                <a:lnTo>
                  <a:pt x="4448242" y="0"/>
                </a:lnTo>
                <a:lnTo>
                  <a:pt x="4448242" y="3074847"/>
                </a:lnTo>
                <a:lnTo>
                  <a:pt x="0" y="3074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2847" y="3564715"/>
            <a:ext cx="4454866" cy="3079426"/>
          </a:xfrm>
          <a:custGeom>
            <a:avLst/>
            <a:gdLst/>
            <a:ahLst/>
            <a:cxnLst/>
            <a:rect r="r" b="b" t="t" l="l"/>
            <a:pathLst>
              <a:path h="3079426" w="4454866">
                <a:moveTo>
                  <a:pt x="0" y="0"/>
                </a:moveTo>
                <a:lnTo>
                  <a:pt x="4454866" y="0"/>
                </a:lnTo>
                <a:lnTo>
                  <a:pt x="4454866" y="3079426"/>
                </a:lnTo>
                <a:lnTo>
                  <a:pt x="0" y="3079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9254" y="3523317"/>
            <a:ext cx="4454866" cy="3079426"/>
          </a:xfrm>
          <a:custGeom>
            <a:avLst/>
            <a:gdLst/>
            <a:ahLst/>
            <a:cxnLst/>
            <a:rect r="r" b="b" t="t" l="l"/>
            <a:pathLst>
              <a:path h="3079426" w="4454866">
                <a:moveTo>
                  <a:pt x="0" y="0"/>
                </a:moveTo>
                <a:lnTo>
                  <a:pt x="4454866" y="0"/>
                </a:lnTo>
                <a:lnTo>
                  <a:pt x="4454866" y="3079426"/>
                </a:lnTo>
                <a:lnTo>
                  <a:pt x="0" y="3079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989" y="6762033"/>
            <a:ext cx="4454866" cy="3079426"/>
          </a:xfrm>
          <a:custGeom>
            <a:avLst/>
            <a:gdLst/>
            <a:ahLst/>
            <a:cxnLst/>
            <a:rect r="r" b="b" t="t" l="l"/>
            <a:pathLst>
              <a:path h="3079426" w="4454866">
                <a:moveTo>
                  <a:pt x="0" y="0"/>
                </a:moveTo>
                <a:lnTo>
                  <a:pt x="4454866" y="0"/>
                </a:lnTo>
                <a:lnTo>
                  <a:pt x="4454866" y="3079426"/>
                </a:lnTo>
                <a:lnTo>
                  <a:pt x="0" y="307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12847" y="6762033"/>
            <a:ext cx="4440558" cy="3069536"/>
          </a:xfrm>
          <a:custGeom>
            <a:avLst/>
            <a:gdLst/>
            <a:ahLst/>
            <a:cxnLst/>
            <a:rect r="r" b="b" t="t" l="l"/>
            <a:pathLst>
              <a:path h="3069536" w="4440558">
                <a:moveTo>
                  <a:pt x="0" y="0"/>
                </a:moveTo>
                <a:lnTo>
                  <a:pt x="4440558" y="0"/>
                </a:lnTo>
                <a:lnTo>
                  <a:pt x="4440558" y="3069535"/>
                </a:lnTo>
                <a:lnTo>
                  <a:pt x="0" y="3069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474665" y="1967115"/>
            <a:ext cx="10784635" cy="1226752"/>
          </a:xfrm>
          <a:custGeom>
            <a:avLst/>
            <a:gdLst/>
            <a:ahLst/>
            <a:cxnLst/>
            <a:rect r="r" b="b" t="t" l="l"/>
            <a:pathLst>
              <a:path h="1226752" w="10784635">
                <a:moveTo>
                  <a:pt x="0" y="0"/>
                </a:moveTo>
                <a:lnTo>
                  <a:pt x="10784635" y="0"/>
                </a:lnTo>
                <a:lnTo>
                  <a:pt x="10784635" y="1226753"/>
                </a:lnTo>
                <a:lnTo>
                  <a:pt x="0" y="12267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07522"/>
            <a:ext cx="5200969" cy="128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sz="184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We’ve plotted the graph for several thresholds values and after comparing these plots with prior beliefs having seen the video, we found these thresholds appropriate.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3" id="3"/>
            <p:cNvSpPr/>
            <p:nvPr/>
          </p:nvSpPr>
          <p:spPr>
            <a:xfrm>
              <a:off x="5090557" y="651007"/>
              <a:ext cx="16717683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5090557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Approach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57689" y="2198672"/>
            <a:ext cx="10501611" cy="7259238"/>
          </a:xfrm>
          <a:custGeom>
            <a:avLst/>
            <a:gdLst/>
            <a:ahLst/>
            <a:cxnLst/>
            <a:rect r="r" b="b" t="t" l="l"/>
            <a:pathLst>
              <a:path h="7259238" w="10501611">
                <a:moveTo>
                  <a:pt x="0" y="0"/>
                </a:moveTo>
                <a:lnTo>
                  <a:pt x="10501611" y="0"/>
                </a:lnTo>
                <a:lnTo>
                  <a:pt x="10501611" y="7259239"/>
                </a:lnTo>
                <a:lnTo>
                  <a:pt x="0" y="725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150" y="7979225"/>
            <a:ext cx="5269786" cy="1478686"/>
          </a:xfrm>
          <a:custGeom>
            <a:avLst/>
            <a:gdLst/>
            <a:ahLst/>
            <a:cxnLst/>
            <a:rect r="r" b="b" t="t" l="l"/>
            <a:pathLst>
              <a:path h="1478686" w="5269786">
                <a:moveTo>
                  <a:pt x="0" y="0"/>
                </a:moveTo>
                <a:lnTo>
                  <a:pt x="5269786" y="0"/>
                </a:lnTo>
                <a:lnTo>
                  <a:pt x="5269786" y="1478686"/>
                </a:lnTo>
                <a:lnTo>
                  <a:pt x="0" y="1478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12898" y="97642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323" y="2090002"/>
            <a:ext cx="5651613" cy="543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1872" indent="-240936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Random Forest model was used for classification, leveraging multiple decision trees to improve accuracy and reduce overfitting. </a:t>
            </a:r>
          </a:p>
          <a:p>
            <a:pPr algn="just" marL="481872" indent="-240936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 was trained on </a:t>
            </a:r>
            <a:r>
              <a:rPr lang="en-US" b="true" sz="223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distance</a:t>
            </a: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b="true" sz="223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velocity</a:t>
            </a: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-US" b="true" sz="223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acceleration</a:t>
            </a: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with missing values handled using SimpleImputer. </a:t>
            </a:r>
          </a:p>
          <a:p>
            <a:pPr algn="just" marL="481872" indent="-240936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dataset was split 80%-20% for training and testing. </a:t>
            </a:r>
          </a:p>
          <a:p>
            <a:pPr algn="just" marL="481872" indent="-240936" lvl="1">
              <a:lnSpc>
                <a:spcPts val="3124"/>
              </a:lnSpc>
              <a:buFont typeface="Arial"/>
              <a:buChar char="•"/>
            </a:pPr>
            <a:r>
              <a:rPr lang="en-US" sz="22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Performance was evaluated using accuracy score, classification report, and confusion matrix, and results were visualized to analyze vehicle movement and stop patterns.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857013" y="1200053"/>
            <a:ext cx="13465077" cy="0"/>
          </a:xfrm>
          <a:prstGeom prst="line">
            <a:avLst/>
          </a:prstGeom>
          <a:ln cap="rnd" w="47625">
            <a:solidFill>
              <a:srgbClr val="444645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965910" y="864198"/>
            <a:ext cx="2891103" cy="82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6"/>
              </a:lnSpc>
            </a:pPr>
            <a:r>
              <a:rPr lang="en-US" sz="6412">
                <a:solidFill>
                  <a:srgbClr val="7C121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098" y="2234757"/>
            <a:ext cx="10535315" cy="702354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374174" y="3915912"/>
            <a:ext cx="6885126" cy="3108628"/>
          </a:xfrm>
          <a:custGeom>
            <a:avLst/>
            <a:gdLst/>
            <a:ahLst/>
            <a:cxnLst/>
            <a:rect r="r" b="b" t="t" l="l"/>
            <a:pathLst>
              <a:path h="3108628" w="6885126">
                <a:moveTo>
                  <a:pt x="0" y="0"/>
                </a:moveTo>
                <a:lnTo>
                  <a:pt x="6885126" y="0"/>
                </a:lnTo>
                <a:lnTo>
                  <a:pt x="6885126" y="3108629"/>
                </a:lnTo>
                <a:lnTo>
                  <a:pt x="0" y="310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12898" y="97642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12898" y="96430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5910" y="711798"/>
            <a:ext cx="16356180" cy="976511"/>
            <a:chOff x="0" y="0"/>
            <a:chExt cx="21808240" cy="1302015"/>
          </a:xfrm>
        </p:grpSpPr>
        <p:sp>
          <p:nvSpPr>
            <p:cNvPr name="AutoShape 4" id="4"/>
            <p:cNvSpPr/>
            <p:nvPr/>
          </p:nvSpPr>
          <p:spPr>
            <a:xfrm>
              <a:off x="6487790" y="651007"/>
              <a:ext cx="15320450" cy="0"/>
            </a:xfrm>
            <a:prstGeom prst="line">
              <a:avLst/>
            </a:prstGeom>
            <a:ln cap="rnd" w="63500">
              <a:solidFill>
                <a:srgbClr val="444645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52400"/>
              <a:ext cx="6487790" cy="114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56"/>
                </a:lnSpc>
              </a:pPr>
              <a:r>
                <a:rPr lang="en-US" sz="6412">
                  <a:solidFill>
                    <a:srgbClr val="7C121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Future Work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70287" y="2699020"/>
            <a:ext cx="15947426" cy="593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759" indent="-300879" lvl="1">
              <a:lnSpc>
                <a:spcPts val="3902"/>
              </a:lnSpc>
              <a:buFont typeface="Arial"/>
              <a:buChar char="•"/>
            </a:pPr>
            <a:r>
              <a:rPr lang="en-US" b="true" sz="27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Exploring Alternative Methods for Data Labeling:</a:t>
            </a:r>
            <a:r>
              <a:rPr lang="en-US" sz="27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Investigate alternative methods to assign labels, anomaly detection, or supervised learning to improve labeling accuracy without relying on fixed thresholds.</a:t>
            </a:r>
          </a:p>
          <a:p>
            <a:pPr algn="l">
              <a:lnSpc>
                <a:spcPts val="3902"/>
              </a:lnSpc>
            </a:pPr>
          </a:p>
          <a:p>
            <a:pPr algn="l" marL="601759" indent="-300879" lvl="1">
              <a:lnSpc>
                <a:spcPts val="3902"/>
              </a:lnSpc>
              <a:buFont typeface="Arial"/>
              <a:buChar char="•"/>
            </a:pPr>
            <a:r>
              <a:rPr lang="en-US" b="true" sz="27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Fine-Tuning Threshold Values for Optimal Labeling:</a:t>
            </a:r>
            <a:r>
              <a:rPr lang="en-US" sz="27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Optimize threshold values using data-driven techniques like grid search or Bayesian optimization for more precise classification.</a:t>
            </a:r>
          </a:p>
          <a:p>
            <a:pPr algn="l">
              <a:lnSpc>
                <a:spcPts val="3902"/>
              </a:lnSpc>
            </a:pPr>
          </a:p>
          <a:p>
            <a:pPr algn="l" marL="601759" indent="-300879" lvl="1">
              <a:lnSpc>
                <a:spcPts val="3902"/>
              </a:lnSpc>
              <a:buFont typeface="Arial"/>
              <a:buChar char="•"/>
            </a:pPr>
            <a:r>
              <a:rPr lang="en-US" b="true" sz="278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Comparing Model Performance with DBSCAN:</a:t>
            </a:r>
            <a:r>
              <a:rPr lang="en-US" sz="27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Evaluate DBSCAN’s ability to classify vehicle stops without predefined thresholds and compare its accuracy with the current Random Forest model.</a:t>
            </a:r>
          </a:p>
          <a:p>
            <a:pPr algn="l">
              <a:lnSpc>
                <a:spcPts val="390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DAGh4YBDgnA</dc:identifier>
  <dcterms:modified xsi:type="dcterms:W3CDTF">2011-08-01T06:04:30Z</dcterms:modified>
  <cp:revision>1</cp:revision>
  <dc:title>ML Mid sem</dc:title>
</cp:coreProperties>
</file>